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87" r:id="rId3"/>
    <p:sldId id="257" r:id="rId4"/>
    <p:sldId id="288" r:id="rId5"/>
    <p:sldId id="290" r:id="rId6"/>
    <p:sldId id="292" r:id="rId7"/>
    <p:sldId id="286" r:id="rId8"/>
    <p:sldId id="293" r:id="rId9"/>
    <p:sldId id="294" r:id="rId10"/>
    <p:sldId id="299" r:id="rId11"/>
    <p:sldId id="300" r:id="rId12"/>
    <p:sldId id="298" r:id="rId13"/>
    <p:sldId id="301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4" autoAdjust="0"/>
    <p:restoredTop sz="94692" autoAdjust="0"/>
  </p:normalViewPr>
  <p:slideViewPr>
    <p:cSldViewPr>
      <p:cViewPr varScale="1">
        <p:scale>
          <a:sx n="60" d="100"/>
          <a:sy n="60" d="100"/>
        </p:scale>
        <p:origin x="14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GSRV07\General\FP_Empleo\DEPARTAMENTO\FORMACION\APRENDER%20TRABAJANDO\seguimiento\Datos%20Informe%20Final%20APT%20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GSRV07\General\FP_Empleo\DEPARTAMENTO\FORMACION\APRENDER%20TRABAJANDO\seguimiento\Datos%20Informe%20Final%20APT%20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GSRV07\General\FP_Empleo\DEPARTAMENTO\FORMACION\APRENDER%20TRABAJANDO\seguimiento\Datos%20Informe%20Final%20APT%20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GSRV07\General\FP_Empleo\DEPARTAMENTO\FORMACION\APRENDER%20TRABAJANDO\seguimiento\Datos%20Informe%20Final%20APT%20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GSRV07\General\FP_Empleo\DEPARTAMENTO\FORMACION\APRENDER%20TRABAJANDO\seguimiento\Datos%20Informe%20Final%20APT%20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1734759570268"/>
          <c:y val="0.11342592592592614"/>
          <c:w val="0.61006289308176098"/>
          <c:h val="0.88657407407407574"/>
        </c:manualLayout>
      </c:layout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1124522320876771"/>
                  <c:y val="0.102970177588678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Hoja5!$B$5:$B$6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Hoja5!$C$5:$C$6</c:f>
              <c:numCache>
                <c:formatCode>General</c:formatCode>
                <c:ptCount val="2"/>
                <c:pt idx="0">
                  <c:v>165</c:v>
                </c:pt>
                <c:pt idx="1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+mn-lt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Hoja5!$C$22</c:f>
              <c:strCache>
                <c:ptCount val="1"/>
                <c:pt idx="0">
                  <c:v>FASE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Hoja5!$B$23:$B$25</c:f>
              <c:strCache>
                <c:ptCount val="3"/>
                <c:pt idx="0">
                  <c:v>18-20 años</c:v>
                </c:pt>
                <c:pt idx="1">
                  <c:v>21-25 años</c:v>
                </c:pt>
                <c:pt idx="2">
                  <c:v>26-30 años</c:v>
                </c:pt>
              </c:strCache>
            </c:strRef>
          </c:cat>
          <c:val>
            <c:numRef>
              <c:f>Hoja5!$C$23:$C$25</c:f>
              <c:numCache>
                <c:formatCode>General</c:formatCode>
                <c:ptCount val="3"/>
                <c:pt idx="0">
                  <c:v>97</c:v>
                </c:pt>
                <c:pt idx="1">
                  <c:v>142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630800"/>
        <c:axId val="180631360"/>
      </c:barChart>
      <c:catAx>
        <c:axId val="18063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0631360"/>
        <c:crosses val="autoZero"/>
        <c:auto val="1"/>
        <c:lblAlgn val="ctr"/>
        <c:lblOffset val="100"/>
        <c:noMultiLvlLbl val="0"/>
      </c:catAx>
      <c:valAx>
        <c:axId val="18063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630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Hoja5!$B$14:$B$18</c:f>
              <c:strCache>
                <c:ptCount val="5"/>
                <c:pt idx="0">
                  <c:v>Sin Estudios</c:v>
                </c:pt>
                <c:pt idx="1">
                  <c:v>Estudios Primarios</c:v>
                </c:pt>
                <c:pt idx="2">
                  <c:v>Estudios Secundarios Obligatorios</c:v>
                </c:pt>
                <c:pt idx="3">
                  <c:v>Estudios Secundarios No Obligatorios</c:v>
                </c:pt>
                <c:pt idx="4">
                  <c:v>Universitarios/ FP Grado Superior</c:v>
                </c:pt>
              </c:strCache>
            </c:strRef>
          </c:cat>
          <c:val>
            <c:numRef>
              <c:f>Hoja5!$C$14:$C$18</c:f>
              <c:numCache>
                <c:formatCode>General</c:formatCode>
                <c:ptCount val="5"/>
                <c:pt idx="0">
                  <c:v>20</c:v>
                </c:pt>
                <c:pt idx="1">
                  <c:v>198</c:v>
                </c:pt>
                <c:pt idx="2">
                  <c:v>88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314250071646526"/>
          <c:y val="0.12626640775138506"/>
          <c:w val="0.3722599994789344"/>
          <c:h val="0.74746718449722838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Hoja5!$B$55</c:f>
              <c:strCache>
                <c:ptCount val="1"/>
                <c:pt idx="0">
                  <c:v>Nº alumnos/as contratados/a antes de finalizar y que no continúan con la formación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Hoja5!$C$54:$D$54</c:f>
              <c:strCache>
                <c:ptCount val="2"/>
                <c:pt idx="0">
                  <c:v>En la empresa</c:v>
                </c:pt>
                <c:pt idx="1">
                  <c:v>En otras empresas</c:v>
                </c:pt>
              </c:strCache>
            </c:strRef>
          </c:cat>
          <c:val>
            <c:numRef>
              <c:f>Hoja5!$C$55:$D$55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Hoja5!$B$56</c:f>
              <c:strCache>
                <c:ptCount val="1"/>
                <c:pt idx="0">
                  <c:v>Nº alumnos/as contratados a la finalización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Hoja5!$C$54:$D$54</c:f>
              <c:strCache>
                <c:ptCount val="2"/>
                <c:pt idx="0">
                  <c:v>En la empresa</c:v>
                </c:pt>
                <c:pt idx="1">
                  <c:v>En otras empresas</c:v>
                </c:pt>
              </c:strCache>
            </c:strRef>
          </c:cat>
          <c:val>
            <c:numRef>
              <c:f>Hoja5!$C$56:$D$56</c:f>
              <c:numCache>
                <c:formatCode>General</c:formatCode>
                <c:ptCount val="2"/>
                <c:pt idx="0">
                  <c:v>33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Hoja5!$B$57</c:f>
              <c:strCache>
                <c:ptCount val="1"/>
                <c:pt idx="0">
                  <c:v>Nº alumnos/as que simultánea contrato y formación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Hoja5!$C$54:$D$54</c:f>
              <c:strCache>
                <c:ptCount val="2"/>
                <c:pt idx="0">
                  <c:v>En la empresa</c:v>
                </c:pt>
                <c:pt idx="1">
                  <c:v>En otras empresas</c:v>
                </c:pt>
              </c:strCache>
            </c:strRef>
          </c:cat>
          <c:val>
            <c:numRef>
              <c:f>Hoja5!$C$57:$D$57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636400"/>
        <c:axId val="180570352"/>
      </c:barChart>
      <c:catAx>
        <c:axId val="18063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0570352"/>
        <c:crosses val="autoZero"/>
        <c:auto val="1"/>
        <c:lblAlgn val="ctr"/>
        <c:lblOffset val="100"/>
        <c:noMultiLvlLbl val="0"/>
      </c:catAx>
      <c:valAx>
        <c:axId val="18057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63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25131233596036"/>
          <c:y val="4.4377004957714038E-2"/>
          <c:w val="0.31008202099737664"/>
          <c:h val="0.8788385826771656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Hoja5!$F$46</c:f>
              <c:strCache>
                <c:ptCount val="1"/>
                <c:pt idx="0">
                  <c:v>FASE II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Hoja5!$B$47:$B$48</c:f>
              <c:strCache>
                <c:ptCount val="2"/>
                <c:pt idx="0">
                  <c:v>Nª bajas por abandono</c:v>
                </c:pt>
                <c:pt idx="1">
                  <c:v>Nª bajas por "despido"</c:v>
                </c:pt>
              </c:strCache>
            </c:strRef>
          </c:cat>
          <c:val>
            <c:numRef>
              <c:f>Hoja5!$F$47:$F$48</c:f>
              <c:numCache>
                <c:formatCode>0%</c:formatCode>
                <c:ptCount val="2"/>
                <c:pt idx="0">
                  <c:v>4.3887147335423198E-2</c:v>
                </c:pt>
                <c:pt idx="1">
                  <c:v>5.0156739811912439E-2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572592"/>
        <c:axId val="180573152"/>
      </c:barChart>
      <c:catAx>
        <c:axId val="18057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0573152"/>
        <c:crosses val="autoZero"/>
        <c:auto val="1"/>
        <c:lblAlgn val="ctr"/>
        <c:lblOffset val="100"/>
        <c:noMultiLvlLbl val="0"/>
      </c:catAx>
      <c:valAx>
        <c:axId val="18057315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80572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6ACC5-B0E7-4756-A7EB-F6033700295E}" type="doc">
      <dgm:prSet loTypeId="urn:microsoft.com/office/officeart/2005/8/layout/hList7#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47DF644-4F76-4F1E-A33A-30D59E77B400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S" sz="1800" b="1" dirty="0" smtClean="0">
              <a:solidFill>
                <a:schemeClr val="bg2">
                  <a:lumMod val="25000"/>
                </a:schemeClr>
              </a:solidFill>
            </a:rPr>
            <a:t>MÁS DE 1.200 Jóvenes sondeados</a:t>
          </a:r>
        </a:p>
        <a:p>
          <a:pPr algn="ctr"/>
          <a:r>
            <a:rPr lang="es-ES" sz="1100" b="0" dirty="0" smtClean="0">
              <a:solidFill>
                <a:schemeClr val="bg2">
                  <a:lumMod val="25000"/>
                </a:schemeClr>
              </a:solidFill>
            </a:rPr>
            <a:t>18-30 años</a:t>
          </a:r>
        </a:p>
        <a:p>
          <a:pPr algn="ctr"/>
          <a:r>
            <a:rPr lang="es-ES" sz="1100" b="0" dirty="0" smtClean="0">
              <a:solidFill>
                <a:schemeClr val="bg2">
                  <a:lumMod val="25000"/>
                </a:schemeClr>
              </a:solidFill>
            </a:rPr>
            <a:t>Interés formación comercio</a:t>
          </a:r>
        </a:p>
        <a:p>
          <a:pPr algn="ctr"/>
          <a:r>
            <a:rPr lang="es-ES" sz="1100" b="0" dirty="0" smtClean="0">
              <a:solidFill>
                <a:schemeClr val="bg2">
                  <a:lumMod val="25000"/>
                </a:schemeClr>
              </a:solidFill>
            </a:rPr>
            <a:t>Empleabilidad Media</a:t>
          </a:r>
        </a:p>
        <a:p>
          <a:pPr algn="ctr"/>
          <a:endParaRPr lang="es-ES" sz="1100" b="1" dirty="0" smtClean="0">
            <a:solidFill>
              <a:schemeClr val="bg2">
                <a:lumMod val="25000"/>
              </a:schemeClr>
            </a:solidFill>
          </a:endParaRPr>
        </a:p>
        <a:p>
          <a:pPr algn="ctr"/>
          <a:endParaRPr lang="es-ES" sz="1100" dirty="0" smtClean="0"/>
        </a:p>
        <a:p>
          <a:pPr algn="ctr"/>
          <a:endParaRPr lang="es-ES" sz="1100" dirty="0"/>
        </a:p>
      </dgm:t>
    </dgm:pt>
    <dgm:pt modelId="{CAE1339F-8D68-45AA-BF8A-32E240E27E9D}" type="parTrans" cxnId="{96F8AFD6-B99A-4B9A-A5DB-3785354960C2}">
      <dgm:prSet/>
      <dgm:spPr/>
      <dgm:t>
        <a:bodyPr/>
        <a:lstStyle/>
        <a:p>
          <a:endParaRPr lang="es-ES"/>
        </a:p>
      </dgm:t>
    </dgm:pt>
    <dgm:pt modelId="{1C1543A4-C57D-4093-BE19-8C521B9E802E}" type="sibTrans" cxnId="{96F8AFD6-B99A-4B9A-A5DB-3785354960C2}">
      <dgm:prSet/>
      <dgm:spPr/>
      <dgm:t>
        <a:bodyPr/>
        <a:lstStyle/>
        <a:p>
          <a:endParaRPr lang="es-ES"/>
        </a:p>
      </dgm:t>
    </dgm:pt>
    <dgm:pt modelId="{FAE73F67-8D1D-4989-A56C-E3404F0ED994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chemeClr val="bg2">
                  <a:lumMod val="25000"/>
                </a:schemeClr>
              </a:solidFill>
            </a:rPr>
            <a:t>MÁS DE 800 </a:t>
          </a:r>
          <a:r>
            <a:rPr lang="es-ES" sz="1500" b="1" dirty="0" smtClean="0">
              <a:solidFill>
                <a:schemeClr val="bg2">
                  <a:lumMod val="25000"/>
                </a:schemeClr>
              </a:solidFill>
            </a:rPr>
            <a:t>Jóvenes asisten a Sesiones Informativas Grupales</a:t>
          </a:r>
          <a:endParaRPr lang="es-ES" sz="1500" b="1" dirty="0">
            <a:solidFill>
              <a:schemeClr val="bg2">
                <a:lumMod val="25000"/>
              </a:schemeClr>
            </a:solidFill>
          </a:endParaRPr>
        </a:p>
      </dgm:t>
    </dgm:pt>
    <dgm:pt modelId="{B82A47E9-3595-4161-91B6-950A3DB2E012}" type="parTrans" cxnId="{9BC90D2F-E73B-4BA5-B2C6-DA39B89AB6B1}">
      <dgm:prSet/>
      <dgm:spPr/>
      <dgm:t>
        <a:bodyPr/>
        <a:lstStyle/>
        <a:p>
          <a:endParaRPr lang="es-ES"/>
        </a:p>
      </dgm:t>
    </dgm:pt>
    <dgm:pt modelId="{C41FDD23-31A9-4A05-BA0C-A1945CE85994}" type="sibTrans" cxnId="{9BC90D2F-E73B-4BA5-B2C6-DA39B89AB6B1}">
      <dgm:prSet/>
      <dgm:spPr/>
      <dgm:t>
        <a:bodyPr/>
        <a:lstStyle/>
        <a:p>
          <a:endParaRPr lang="es-ES"/>
        </a:p>
      </dgm:t>
    </dgm:pt>
    <dgm:pt modelId="{667EA2BB-D481-4D26-A174-8A3F1D014FBE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chemeClr val="bg2">
                  <a:lumMod val="25000"/>
                </a:schemeClr>
              </a:solidFill>
            </a:rPr>
            <a:t>MÁS DE 600 </a:t>
          </a:r>
          <a:r>
            <a:rPr lang="es-ES" sz="1300" b="1" dirty="0" smtClean="0">
              <a:solidFill>
                <a:schemeClr val="bg2">
                  <a:lumMod val="25000"/>
                </a:schemeClr>
              </a:solidFill>
            </a:rPr>
            <a:t>Participantes </a:t>
          </a:r>
        </a:p>
        <a:p>
          <a:r>
            <a:rPr lang="es-ES" sz="1300" b="1" dirty="0" smtClean="0">
              <a:solidFill>
                <a:schemeClr val="bg2">
                  <a:lumMod val="25000"/>
                </a:schemeClr>
              </a:solidFill>
            </a:rPr>
            <a:t>realizan Entrevistas Individuales</a:t>
          </a:r>
        </a:p>
        <a:p>
          <a:r>
            <a:rPr lang="es-ES" sz="1200" dirty="0" smtClean="0">
              <a:solidFill>
                <a:schemeClr val="bg2">
                  <a:lumMod val="25000"/>
                </a:schemeClr>
              </a:solidFill>
            </a:rPr>
            <a:t>- Información detallada</a:t>
          </a:r>
        </a:p>
        <a:p>
          <a:r>
            <a:rPr lang="es-ES" sz="1200" dirty="0" smtClean="0">
              <a:solidFill>
                <a:schemeClr val="bg2">
                  <a:lumMod val="25000"/>
                </a:schemeClr>
              </a:solidFill>
            </a:rPr>
            <a:t>- Análisis personal, social  y laboral: evaluación de la empleabilidad</a:t>
          </a:r>
        </a:p>
        <a:p>
          <a:r>
            <a:rPr lang="es-ES" sz="1200" dirty="0" smtClean="0">
              <a:solidFill>
                <a:schemeClr val="bg2">
                  <a:lumMod val="25000"/>
                </a:schemeClr>
              </a:solidFill>
            </a:rPr>
            <a:t>- Recogida de documentación</a:t>
          </a:r>
          <a:endParaRPr lang="es-ES" sz="1200" dirty="0">
            <a:solidFill>
              <a:schemeClr val="bg2">
                <a:lumMod val="25000"/>
              </a:schemeClr>
            </a:solidFill>
          </a:endParaRPr>
        </a:p>
      </dgm:t>
    </dgm:pt>
    <dgm:pt modelId="{E7075F81-D54A-481E-A659-26C79B3F54B8}" type="parTrans" cxnId="{D552C7B5-89A6-4388-8DCD-1510C68E7190}">
      <dgm:prSet/>
      <dgm:spPr/>
      <dgm:t>
        <a:bodyPr/>
        <a:lstStyle/>
        <a:p>
          <a:endParaRPr lang="es-ES"/>
        </a:p>
      </dgm:t>
    </dgm:pt>
    <dgm:pt modelId="{B12D819A-6D5B-4BC3-BABE-3827DD244AD0}" type="sibTrans" cxnId="{D552C7B5-89A6-4388-8DCD-1510C68E7190}">
      <dgm:prSet/>
      <dgm:spPr/>
      <dgm:t>
        <a:bodyPr/>
        <a:lstStyle/>
        <a:p>
          <a:endParaRPr lang="es-ES"/>
        </a:p>
      </dgm:t>
    </dgm:pt>
    <dgm:pt modelId="{3F0C8A55-1257-44AF-A6B3-17628835B6B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800" b="1" dirty="0" smtClean="0">
              <a:solidFill>
                <a:schemeClr val="bg2">
                  <a:lumMod val="25000"/>
                </a:schemeClr>
              </a:solidFill>
            </a:rPr>
            <a:t>320 ALUMNOS/AS </a:t>
          </a:r>
        </a:p>
        <a:p>
          <a:r>
            <a:rPr lang="es-ES" sz="1500" b="1" dirty="0" smtClean="0">
              <a:solidFill>
                <a:schemeClr val="bg2">
                  <a:lumMod val="25000"/>
                </a:schemeClr>
              </a:solidFill>
            </a:rPr>
            <a:t>son seleccionados/as para iniciar la Fase I</a:t>
          </a:r>
          <a:endParaRPr lang="es-ES" sz="1500" b="1" dirty="0">
            <a:solidFill>
              <a:schemeClr val="bg2">
                <a:lumMod val="25000"/>
              </a:schemeClr>
            </a:solidFill>
          </a:endParaRPr>
        </a:p>
      </dgm:t>
    </dgm:pt>
    <dgm:pt modelId="{B56C2CFF-73B7-447E-A42D-26922938BEF5}" type="parTrans" cxnId="{D77F0ABB-2D31-497F-942E-2B789CB3851E}">
      <dgm:prSet/>
      <dgm:spPr/>
      <dgm:t>
        <a:bodyPr/>
        <a:lstStyle/>
        <a:p>
          <a:endParaRPr lang="es-ES"/>
        </a:p>
      </dgm:t>
    </dgm:pt>
    <dgm:pt modelId="{7A88AB50-053C-42CC-AF1D-E678747F1C40}" type="sibTrans" cxnId="{D77F0ABB-2D31-497F-942E-2B789CB3851E}">
      <dgm:prSet/>
      <dgm:spPr/>
      <dgm:t>
        <a:bodyPr/>
        <a:lstStyle/>
        <a:p>
          <a:endParaRPr lang="es-ES"/>
        </a:p>
      </dgm:t>
    </dgm:pt>
    <dgm:pt modelId="{E7DD9D03-6FDE-4504-BCDE-D4876FF545FC}">
      <dgm:prSet custT="1"/>
      <dgm:spPr/>
      <dgm:t>
        <a:bodyPr/>
        <a:lstStyle/>
        <a:p>
          <a:r>
            <a:rPr lang="es-ES" sz="1300" b="1" dirty="0" smtClean="0">
              <a:solidFill>
                <a:schemeClr val="bg2">
                  <a:lumMod val="25000"/>
                </a:schemeClr>
              </a:solidFill>
            </a:rPr>
            <a:t>256 ALUMNOS/AS</a:t>
          </a:r>
        </a:p>
        <a:p>
          <a:r>
            <a:rPr lang="es-ES" sz="1300" b="1" dirty="0" smtClean="0">
              <a:solidFill>
                <a:schemeClr val="bg2">
                  <a:lumMod val="25000"/>
                </a:schemeClr>
              </a:solidFill>
            </a:rPr>
            <a:t>son seleccionados/as para iniciar la Fase II</a:t>
          </a:r>
        </a:p>
        <a:p>
          <a:r>
            <a:rPr lang="es-ES" sz="1200" dirty="0" smtClean="0">
              <a:solidFill>
                <a:schemeClr val="bg2">
                  <a:lumMod val="25000"/>
                </a:schemeClr>
              </a:solidFill>
            </a:rPr>
            <a:t>- Entrevista RRHH empresa</a:t>
          </a:r>
        </a:p>
        <a:p>
          <a:r>
            <a:rPr lang="es-ES" sz="1200" dirty="0" smtClean="0">
              <a:solidFill>
                <a:schemeClr val="bg2">
                  <a:lumMod val="25000"/>
                </a:schemeClr>
              </a:solidFill>
            </a:rPr>
            <a:t>- Comité Selección </a:t>
          </a:r>
        </a:p>
        <a:p>
          <a:r>
            <a:rPr lang="es-ES" sz="1200" dirty="0" smtClean="0">
              <a:solidFill>
                <a:schemeClr val="bg2">
                  <a:lumMod val="25000"/>
                </a:schemeClr>
              </a:solidFill>
            </a:rPr>
            <a:t>Empresa + Acceder</a:t>
          </a:r>
          <a:endParaRPr lang="es-ES" sz="1200" dirty="0">
            <a:solidFill>
              <a:schemeClr val="bg2">
                <a:lumMod val="25000"/>
              </a:schemeClr>
            </a:solidFill>
          </a:endParaRPr>
        </a:p>
      </dgm:t>
    </dgm:pt>
    <dgm:pt modelId="{69C6CDC7-B3DC-4B94-8E4C-7D648B89EB1B}" type="parTrans" cxnId="{039045DD-756C-4BC1-8C70-7D6DA653F1DE}">
      <dgm:prSet/>
      <dgm:spPr/>
      <dgm:t>
        <a:bodyPr/>
        <a:lstStyle/>
        <a:p>
          <a:endParaRPr lang="es-ES"/>
        </a:p>
      </dgm:t>
    </dgm:pt>
    <dgm:pt modelId="{B6D68D72-94BF-4BBD-B5E4-08D18274DA45}" type="sibTrans" cxnId="{039045DD-756C-4BC1-8C70-7D6DA653F1DE}">
      <dgm:prSet/>
      <dgm:spPr/>
      <dgm:t>
        <a:bodyPr/>
        <a:lstStyle/>
        <a:p>
          <a:endParaRPr lang="es-ES"/>
        </a:p>
      </dgm:t>
    </dgm:pt>
    <dgm:pt modelId="{294026D2-BB0D-48FA-9882-CEED852431E2}" type="pres">
      <dgm:prSet presAssocID="{4766ACC5-B0E7-4756-A7EB-F603370029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8D3D65-9CD5-4066-9C85-39620736CC79}" type="pres">
      <dgm:prSet presAssocID="{4766ACC5-B0E7-4756-A7EB-F6033700295E}" presName="fgShape" presStyleLbl="fgShp" presStyleIdx="0" presStyleCnt="1"/>
      <dgm:spPr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40EE54C-EEF1-43A2-8C61-BE1EC14D17EE}" type="pres">
      <dgm:prSet presAssocID="{4766ACC5-B0E7-4756-A7EB-F6033700295E}" presName="linComp" presStyleCnt="0"/>
      <dgm:spPr/>
    </dgm:pt>
    <dgm:pt modelId="{C402F086-88E4-4775-817E-695865D63B51}" type="pres">
      <dgm:prSet presAssocID="{947DF644-4F76-4F1E-A33A-30D59E77B400}" presName="compNode" presStyleCnt="0"/>
      <dgm:spPr/>
    </dgm:pt>
    <dgm:pt modelId="{35A7DBE2-DEFB-4141-ABFF-BD64BD763CB2}" type="pres">
      <dgm:prSet presAssocID="{947DF644-4F76-4F1E-A33A-30D59E77B400}" presName="bkgdShape" presStyleLbl="node1" presStyleIdx="0" presStyleCnt="5"/>
      <dgm:spPr/>
      <dgm:t>
        <a:bodyPr/>
        <a:lstStyle/>
        <a:p>
          <a:endParaRPr lang="es-ES"/>
        </a:p>
      </dgm:t>
    </dgm:pt>
    <dgm:pt modelId="{2C61BEB7-7D7A-4B71-BC1C-585504E2E2E7}" type="pres">
      <dgm:prSet presAssocID="{947DF644-4F76-4F1E-A33A-30D59E77B40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C0923B-01C5-40D8-AA8C-6BB684B8B961}" type="pres">
      <dgm:prSet presAssocID="{947DF644-4F76-4F1E-A33A-30D59E77B400}" presName="invisiNode" presStyleLbl="node1" presStyleIdx="0" presStyleCnt="5"/>
      <dgm:spPr/>
    </dgm:pt>
    <dgm:pt modelId="{0327494D-16DF-486C-A633-1239DBFBCCA2}" type="pres">
      <dgm:prSet presAssocID="{947DF644-4F76-4F1E-A33A-30D59E77B400}" presName="imagNode" presStyleLbl="fgImgPlace1" presStyleIdx="0" presStyleCnt="5" custScaleX="92599" custScaleY="6700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EB48DF1-0CEC-4E9C-976B-3F79EA5E9778}" type="pres">
      <dgm:prSet presAssocID="{1C1543A4-C57D-4093-BE19-8C521B9E802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1ED321E-8050-455A-841B-8CBAB6AB2121}" type="pres">
      <dgm:prSet presAssocID="{FAE73F67-8D1D-4989-A56C-E3404F0ED994}" presName="compNode" presStyleCnt="0"/>
      <dgm:spPr/>
    </dgm:pt>
    <dgm:pt modelId="{718273FD-30BA-404E-BC59-E20253A143DB}" type="pres">
      <dgm:prSet presAssocID="{FAE73F67-8D1D-4989-A56C-E3404F0ED994}" presName="bkgdShape" presStyleLbl="node1" presStyleIdx="1" presStyleCnt="5"/>
      <dgm:spPr/>
      <dgm:t>
        <a:bodyPr/>
        <a:lstStyle/>
        <a:p>
          <a:endParaRPr lang="es-ES"/>
        </a:p>
      </dgm:t>
    </dgm:pt>
    <dgm:pt modelId="{67CB0C92-5BB6-4FF9-A630-06C04A188A49}" type="pres">
      <dgm:prSet presAssocID="{FAE73F67-8D1D-4989-A56C-E3404F0ED994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544631-6278-4D86-BAE7-E47DAE351E41}" type="pres">
      <dgm:prSet presAssocID="{FAE73F67-8D1D-4989-A56C-E3404F0ED994}" presName="invisiNode" presStyleLbl="node1" presStyleIdx="1" presStyleCnt="5"/>
      <dgm:spPr/>
    </dgm:pt>
    <dgm:pt modelId="{F95A827C-ED2C-4412-96FA-925B5E51E546}" type="pres">
      <dgm:prSet presAssocID="{FAE73F67-8D1D-4989-A56C-E3404F0ED994}" presName="imagNode" presStyleLbl="fgImgPlace1" presStyleIdx="1" presStyleCnt="5" custScaleX="103237" custScaleY="8771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8BA00BA-17ED-4571-9CA2-690F47CFB2E4}" type="pres">
      <dgm:prSet presAssocID="{C41FDD23-31A9-4A05-BA0C-A1945CE8599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0AFC665-2BD8-45DD-BA8A-046A30BE785C}" type="pres">
      <dgm:prSet presAssocID="{667EA2BB-D481-4D26-A174-8A3F1D014FBE}" presName="compNode" presStyleCnt="0"/>
      <dgm:spPr/>
    </dgm:pt>
    <dgm:pt modelId="{8246C814-D5C5-4713-B75C-80F175182DF6}" type="pres">
      <dgm:prSet presAssocID="{667EA2BB-D481-4D26-A174-8A3F1D014FBE}" presName="bkgdShape" presStyleLbl="node1" presStyleIdx="2" presStyleCnt="5"/>
      <dgm:spPr/>
      <dgm:t>
        <a:bodyPr/>
        <a:lstStyle/>
        <a:p>
          <a:endParaRPr lang="es-ES"/>
        </a:p>
      </dgm:t>
    </dgm:pt>
    <dgm:pt modelId="{B0099D5B-3376-4735-83B9-87B0AB80052F}" type="pres">
      <dgm:prSet presAssocID="{667EA2BB-D481-4D26-A174-8A3F1D014FBE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4BDAE4-D02C-4205-99AD-CDD82A3CB8B1}" type="pres">
      <dgm:prSet presAssocID="{667EA2BB-D481-4D26-A174-8A3F1D014FBE}" presName="invisiNode" presStyleLbl="node1" presStyleIdx="2" presStyleCnt="5"/>
      <dgm:spPr/>
    </dgm:pt>
    <dgm:pt modelId="{B0B3447D-1FB7-4624-8DA5-4EDEABE18658}" type="pres">
      <dgm:prSet presAssocID="{667EA2BB-D481-4D26-A174-8A3F1D014FBE}" presName="imagNode" presStyleLbl="fgImgPlace1" presStyleIdx="2" presStyleCnt="5" custScaleX="94098" custScaleY="8771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B32D6CD-3AB1-4E59-B892-2D59100294EC}" type="pres">
      <dgm:prSet presAssocID="{B12D819A-6D5B-4BC3-BABE-3827DD244AD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FE93B69-A83B-4C31-A384-09C26B8EE1EA}" type="pres">
      <dgm:prSet presAssocID="{3F0C8A55-1257-44AF-A6B3-17628835B6B8}" presName="compNode" presStyleCnt="0"/>
      <dgm:spPr/>
    </dgm:pt>
    <dgm:pt modelId="{E4958CF9-8EFC-4387-9B43-BD53CBE6559C}" type="pres">
      <dgm:prSet presAssocID="{3F0C8A55-1257-44AF-A6B3-17628835B6B8}" presName="bkgdShape" presStyleLbl="node1" presStyleIdx="3" presStyleCnt="5"/>
      <dgm:spPr/>
      <dgm:t>
        <a:bodyPr/>
        <a:lstStyle/>
        <a:p>
          <a:endParaRPr lang="es-ES"/>
        </a:p>
      </dgm:t>
    </dgm:pt>
    <dgm:pt modelId="{37AD0DEA-13BC-441F-96F2-7BD938BC046A}" type="pres">
      <dgm:prSet presAssocID="{3F0C8A55-1257-44AF-A6B3-17628835B6B8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8B1B81-CB67-4595-A3C2-F2651271DD69}" type="pres">
      <dgm:prSet presAssocID="{3F0C8A55-1257-44AF-A6B3-17628835B6B8}" presName="invisiNode" presStyleLbl="node1" presStyleIdx="3" presStyleCnt="5"/>
      <dgm:spPr/>
    </dgm:pt>
    <dgm:pt modelId="{A5BD092C-6FEA-4B13-8E1E-C7888ABF9C8C}" type="pres">
      <dgm:prSet presAssocID="{3F0C8A55-1257-44AF-A6B3-17628835B6B8}" presName="imagNode" presStyleLbl="fgImgPlace1" presStyleIdx="3" presStyleCnt="5" custScaleX="102459" custScaleY="8771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AE2A8ED-3845-48D0-B224-41DECE7BCAD2}" type="pres">
      <dgm:prSet presAssocID="{7A88AB50-053C-42CC-AF1D-E678747F1C4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BBB97DF-18F2-4465-B0CF-59E83E6EDD00}" type="pres">
      <dgm:prSet presAssocID="{E7DD9D03-6FDE-4504-BCDE-D4876FF545FC}" presName="compNode" presStyleCnt="0"/>
      <dgm:spPr/>
    </dgm:pt>
    <dgm:pt modelId="{0649F911-5181-4738-B13C-1F4870B787BD}" type="pres">
      <dgm:prSet presAssocID="{E7DD9D03-6FDE-4504-BCDE-D4876FF545FC}" presName="bkgdShape" presStyleLbl="node1" presStyleIdx="4" presStyleCnt="5"/>
      <dgm:spPr/>
      <dgm:t>
        <a:bodyPr/>
        <a:lstStyle/>
        <a:p>
          <a:endParaRPr lang="es-ES"/>
        </a:p>
      </dgm:t>
    </dgm:pt>
    <dgm:pt modelId="{276D6CFF-1857-43A0-B88C-0673F155EA76}" type="pres">
      <dgm:prSet presAssocID="{E7DD9D03-6FDE-4504-BCDE-D4876FF545F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2C4AF8-CCBD-47FA-80ED-4138DA6E80B0}" type="pres">
      <dgm:prSet presAssocID="{E7DD9D03-6FDE-4504-BCDE-D4876FF545FC}" presName="invisiNode" presStyleLbl="node1" presStyleIdx="4" presStyleCnt="5"/>
      <dgm:spPr/>
    </dgm:pt>
    <dgm:pt modelId="{326C47DF-893E-4E44-AD03-F67D0D14DDC5}" type="pres">
      <dgm:prSet presAssocID="{E7DD9D03-6FDE-4504-BCDE-D4876FF545FC}" presName="imagNode" presStyleLbl="fgImgPlace1" presStyleIdx="4" presStyleCnt="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96F8AFD6-B99A-4B9A-A5DB-3785354960C2}" srcId="{4766ACC5-B0E7-4756-A7EB-F6033700295E}" destId="{947DF644-4F76-4F1E-A33A-30D59E77B400}" srcOrd="0" destOrd="0" parTransId="{CAE1339F-8D68-45AA-BF8A-32E240E27E9D}" sibTransId="{1C1543A4-C57D-4093-BE19-8C521B9E802E}"/>
    <dgm:cxn modelId="{117BA5DA-0DFA-4732-8130-980F6F88B106}" type="presOf" srcId="{1C1543A4-C57D-4093-BE19-8C521B9E802E}" destId="{6EB48DF1-0CEC-4E9C-976B-3F79EA5E9778}" srcOrd="0" destOrd="0" presId="urn:microsoft.com/office/officeart/2005/8/layout/hList7#2"/>
    <dgm:cxn modelId="{AC6D2D36-E2BD-4A01-AECE-B68F6B062E93}" type="presOf" srcId="{E7DD9D03-6FDE-4504-BCDE-D4876FF545FC}" destId="{0649F911-5181-4738-B13C-1F4870B787BD}" srcOrd="0" destOrd="0" presId="urn:microsoft.com/office/officeart/2005/8/layout/hList7#2"/>
    <dgm:cxn modelId="{2E367403-115D-461B-9186-72468AA7DE36}" type="presOf" srcId="{3F0C8A55-1257-44AF-A6B3-17628835B6B8}" destId="{E4958CF9-8EFC-4387-9B43-BD53CBE6559C}" srcOrd="0" destOrd="0" presId="urn:microsoft.com/office/officeart/2005/8/layout/hList7#2"/>
    <dgm:cxn modelId="{7F9D9FF8-600C-4179-A8F2-E8BDF6B97205}" type="presOf" srcId="{E7DD9D03-6FDE-4504-BCDE-D4876FF545FC}" destId="{276D6CFF-1857-43A0-B88C-0673F155EA76}" srcOrd="1" destOrd="0" presId="urn:microsoft.com/office/officeart/2005/8/layout/hList7#2"/>
    <dgm:cxn modelId="{C09B70D8-BF83-401D-BEB1-9824C6EE3E24}" type="presOf" srcId="{B12D819A-6D5B-4BC3-BABE-3827DD244AD0}" destId="{6B32D6CD-3AB1-4E59-B892-2D59100294EC}" srcOrd="0" destOrd="0" presId="urn:microsoft.com/office/officeart/2005/8/layout/hList7#2"/>
    <dgm:cxn modelId="{BE40FDE4-336D-429B-8E73-1A4330625C27}" type="presOf" srcId="{947DF644-4F76-4F1E-A33A-30D59E77B400}" destId="{2C61BEB7-7D7A-4B71-BC1C-585504E2E2E7}" srcOrd="1" destOrd="0" presId="urn:microsoft.com/office/officeart/2005/8/layout/hList7#2"/>
    <dgm:cxn modelId="{039045DD-756C-4BC1-8C70-7D6DA653F1DE}" srcId="{4766ACC5-B0E7-4756-A7EB-F6033700295E}" destId="{E7DD9D03-6FDE-4504-BCDE-D4876FF545FC}" srcOrd="4" destOrd="0" parTransId="{69C6CDC7-B3DC-4B94-8E4C-7D648B89EB1B}" sibTransId="{B6D68D72-94BF-4BBD-B5E4-08D18274DA45}"/>
    <dgm:cxn modelId="{8E94FC2A-59AD-4896-9EAE-B02825C96DF7}" type="presOf" srcId="{4766ACC5-B0E7-4756-A7EB-F6033700295E}" destId="{294026D2-BB0D-48FA-9882-CEED852431E2}" srcOrd="0" destOrd="0" presId="urn:microsoft.com/office/officeart/2005/8/layout/hList7#2"/>
    <dgm:cxn modelId="{CCA69572-E6E0-4928-80DF-C30168D3A9D3}" type="presOf" srcId="{947DF644-4F76-4F1E-A33A-30D59E77B400}" destId="{35A7DBE2-DEFB-4141-ABFF-BD64BD763CB2}" srcOrd="0" destOrd="0" presId="urn:microsoft.com/office/officeart/2005/8/layout/hList7#2"/>
    <dgm:cxn modelId="{D552C7B5-89A6-4388-8DCD-1510C68E7190}" srcId="{4766ACC5-B0E7-4756-A7EB-F6033700295E}" destId="{667EA2BB-D481-4D26-A174-8A3F1D014FBE}" srcOrd="2" destOrd="0" parTransId="{E7075F81-D54A-481E-A659-26C79B3F54B8}" sibTransId="{B12D819A-6D5B-4BC3-BABE-3827DD244AD0}"/>
    <dgm:cxn modelId="{69E2BCA8-D49A-4C91-A175-DF8EFA4CF37D}" type="presOf" srcId="{667EA2BB-D481-4D26-A174-8A3F1D014FBE}" destId="{B0099D5B-3376-4735-83B9-87B0AB80052F}" srcOrd="1" destOrd="0" presId="urn:microsoft.com/office/officeart/2005/8/layout/hList7#2"/>
    <dgm:cxn modelId="{9BC90D2F-E73B-4BA5-B2C6-DA39B89AB6B1}" srcId="{4766ACC5-B0E7-4756-A7EB-F6033700295E}" destId="{FAE73F67-8D1D-4989-A56C-E3404F0ED994}" srcOrd="1" destOrd="0" parTransId="{B82A47E9-3595-4161-91B6-950A3DB2E012}" sibTransId="{C41FDD23-31A9-4A05-BA0C-A1945CE85994}"/>
    <dgm:cxn modelId="{D77F0ABB-2D31-497F-942E-2B789CB3851E}" srcId="{4766ACC5-B0E7-4756-A7EB-F6033700295E}" destId="{3F0C8A55-1257-44AF-A6B3-17628835B6B8}" srcOrd="3" destOrd="0" parTransId="{B56C2CFF-73B7-447E-A42D-26922938BEF5}" sibTransId="{7A88AB50-053C-42CC-AF1D-E678747F1C40}"/>
    <dgm:cxn modelId="{C9A3C9CE-1BCF-46CF-8764-8940AA8F3F8C}" type="presOf" srcId="{FAE73F67-8D1D-4989-A56C-E3404F0ED994}" destId="{67CB0C92-5BB6-4FF9-A630-06C04A188A49}" srcOrd="1" destOrd="0" presId="urn:microsoft.com/office/officeart/2005/8/layout/hList7#2"/>
    <dgm:cxn modelId="{B01E12CB-AE6F-4595-8A9D-2F4B0392DAD5}" type="presOf" srcId="{3F0C8A55-1257-44AF-A6B3-17628835B6B8}" destId="{37AD0DEA-13BC-441F-96F2-7BD938BC046A}" srcOrd="1" destOrd="0" presId="urn:microsoft.com/office/officeart/2005/8/layout/hList7#2"/>
    <dgm:cxn modelId="{C25F01C1-F5CC-43F5-93C1-9743C79E115C}" type="presOf" srcId="{C41FDD23-31A9-4A05-BA0C-A1945CE85994}" destId="{D8BA00BA-17ED-4571-9CA2-690F47CFB2E4}" srcOrd="0" destOrd="0" presId="urn:microsoft.com/office/officeart/2005/8/layout/hList7#2"/>
    <dgm:cxn modelId="{023AE241-8137-4A9A-8544-2C4037911BF3}" type="presOf" srcId="{7A88AB50-053C-42CC-AF1D-E678747F1C40}" destId="{2AE2A8ED-3845-48D0-B224-41DECE7BCAD2}" srcOrd="0" destOrd="0" presId="urn:microsoft.com/office/officeart/2005/8/layout/hList7#2"/>
    <dgm:cxn modelId="{19C9938C-41D3-412C-81E0-99244955ACCC}" type="presOf" srcId="{FAE73F67-8D1D-4989-A56C-E3404F0ED994}" destId="{718273FD-30BA-404E-BC59-E20253A143DB}" srcOrd="0" destOrd="0" presId="urn:microsoft.com/office/officeart/2005/8/layout/hList7#2"/>
    <dgm:cxn modelId="{9F8F0CC2-64B8-4A3D-A9F7-CB0E369CE9EE}" type="presOf" srcId="{667EA2BB-D481-4D26-A174-8A3F1D014FBE}" destId="{8246C814-D5C5-4713-B75C-80F175182DF6}" srcOrd="0" destOrd="0" presId="urn:microsoft.com/office/officeart/2005/8/layout/hList7#2"/>
    <dgm:cxn modelId="{443A4BD9-1914-4F55-923B-D95672F8494B}" type="presParOf" srcId="{294026D2-BB0D-48FA-9882-CEED852431E2}" destId="{188D3D65-9CD5-4066-9C85-39620736CC79}" srcOrd="0" destOrd="0" presId="urn:microsoft.com/office/officeart/2005/8/layout/hList7#2"/>
    <dgm:cxn modelId="{0F384FFC-A0CC-49E1-B82E-17271A738D6D}" type="presParOf" srcId="{294026D2-BB0D-48FA-9882-CEED852431E2}" destId="{040EE54C-EEF1-43A2-8C61-BE1EC14D17EE}" srcOrd="1" destOrd="0" presId="urn:microsoft.com/office/officeart/2005/8/layout/hList7#2"/>
    <dgm:cxn modelId="{FE3A8E8D-75CE-4822-9808-A689E7ADBD0B}" type="presParOf" srcId="{040EE54C-EEF1-43A2-8C61-BE1EC14D17EE}" destId="{C402F086-88E4-4775-817E-695865D63B51}" srcOrd="0" destOrd="0" presId="urn:microsoft.com/office/officeart/2005/8/layout/hList7#2"/>
    <dgm:cxn modelId="{2C5D9B6C-9B95-401D-92F0-6539123154C4}" type="presParOf" srcId="{C402F086-88E4-4775-817E-695865D63B51}" destId="{35A7DBE2-DEFB-4141-ABFF-BD64BD763CB2}" srcOrd="0" destOrd="0" presId="urn:microsoft.com/office/officeart/2005/8/layout/hList7#2"/>
    <dgm:cxn modelId="{79C84473-8CA6-4BFC-88C5-957320080A1E}" type="presParOf" srcId="{C402F086-88E4-4775-817E-695865D63B51}" destId="{2C61BEB7-7D7A-4B71-BC1C-585504E2E2E7}" srcOrd="1" destOrd="0" presId="urn:microsoft.com/office/officeart/2005/8/layout/hList7#2"/>
    <dgm:cxn modelId="{AE25F3C5-3608-4E86-AEDB-6F4F37A601E7}" type="presParOf" srcId="{C402F086-88E4-4775-817E-695865D63B51}" destId="{67C0923B-01C5-40D8-AA8C-6BB684B8B961}" srcOrd="2" destOrd="0" presId="urn:microsoft.com/office/officeart/2005/8/layout/hList7#2"/>
    <dgm:cxn modelId="{D11D61D8-363C-4BC4-B43D-5E057A43FA72}" type="presParOf" srcId="{C402F086-88E4-4775-817E-695865D63B51}" destId="{0327494D-16DF-486C-A633-1239DBFBCCA2}" srcOrd="3" destOrd="0" presId="urn:microsoft.com/office/officeart/2005/8/layout/hList7#2"/>
    <dgm:cxn modelId="{6BF68BAE-3F65-4D61-8673-AB409CF50DD3}" type="presParOf" srcId="{040EE54C-EEF1-43A2-8C61-BE1EC14D17EE}" destId="{6EB48DF1-0CEC-4E9C-976B-3F79EA5E9778}" srcOrd="1" destOrd="0" presId="urn:microsoft.com/office/officeart/2005/8/layout/hList7#2"/>
    <dgm:cxn modelId="{E1A57B6E-B203-45A6-A8E7-B42B8C94A25B}" type="presParOf" srcId="{040EE54C-EEF1-43A2-8C61-BE1EC14D17EE}" destId="{61ED321E-8050-455A-841B-8CBAB6AB2121}" srcOrd="2" destOrd="0" presId="urn:microsoft.com/office/officeart/2005/8/layout/hList7#2"/>
    <dgm:cxn modelId="{82CA2CDA-EE85-46BB-94BE-302320EF0EE4}" type="presParOf" srcId="{61ED321E-8050-455A-841B-8CBAB6AB2121}" destId="{718273FD-30BA-404E-BC59-E20253A143DB}" srcOrd="0" destOrd="0" presId="urn:microsoft.com/office/officeart/2005/8/layout/hList7#2"/>
    <dgm:cxn modelId="{622D9FB5-78B0-48B2-B914-33BE15188018}" type="presParOf" srcId="{61ED321E-8050-455A-841B-8CBAB6AB2121}" destId="{67CB0C92-5BB6-4FF9-A630-06C04A188A49}" srcOrd="1" destOrd="0" presId="urn:microsoft.com/office/officeart/2005/8/layout/hList7#2"/>
    <dgm:cxn modelId="{B073AA23-A073-4C5F-AD15-D69EE1044BDC}" type="presParOf" srcId="{61ED321E-8050-455A-841B-8CBAB6AB2121}" destId="{10544631-6278-4D86-BAE7-E47DAE351E41}" srcOrd="2" destOrd="0" presId="urn:microsoft.com/office/officeart/2005/8/layout/hList7#2"/>
    <dgm:cxn modelId="{FD1FC6BA-F0A1-4F13-945C-AA565E6BF264}" type="presParOf" srcId="{61ED321E-8050-455A-841B-8CBAB6AB2121}" destId="{F95A827C-ED2C-4412-96FA-925B5E51E546}" srcOrd="3" destOrd="0" presId="urn:microsoft.com/office/officeart/2005/8/layout/hList7#2"/>
    <dgm:cxn modelId="{A93F6E58-6F0E-40DF-BDAA-B8F233775335}" type="presParOf" srcId="{040EE54C-EEF1-43A2-8C61-BE1EC14D17EE}" destId="{D8BA00BA-17ED-4571-9CA2-690F47CFB2E4}" srcOrd="3" destOrd="0" presId="urn:microsoft.com/office/officeart/2005/8/layout/hList7#2"/>
    <dgm:cxn modelId="{6F26397B-AD58-416C-A26D-91FCF0CA3ADE}" type="presParOf" srcId="{040EE54C-EEF1-43A2-8C61-BE1EC14D17EE}" destId="{60AFC665-2BD8-45DD-BA8A-046A30BE785C}" srcOrd="4" destOrd="0" presId="urn:microsoft.com/office/officeart/2005/8/layout/hList7#2"/>
    <dgm:cxn modelId="{8C295F7E-E5D5-4104-8063-D36CD67E145F}" type="presParOf" srcId="{60AFC665-2BD8-45DD-BA8A-046A30BE785C}" destId="{8246C814-D5C5-4713-B75C-80F175182DF6}" srcOrd="0" destOrd="0" presId="urn:microsoft.com/office/officeart/2005/8/layout/hList7#2"/>
    <dgm:cxn modelId="{AE668519-AEFA-4928-A5E3-82BF85DB499F}" type="presParOf" srcId="{60AFC665-2BD8-45DD-BA8A-046A30BE785C}" destId="{B0099D5B-3376-4735-83B9-87B0AB80052F}" srcOrd="1" destOrd="0" presId="urn:microsoft.com/office/officeart/2005/8/layout/hList7#2"/>
    <dgm:cxn modelId="{D023389E-13B0-4B41-BC91-52B6BF480A6E}" type="presParOf" srcId="{60AFC665-2BD8-45DD-BA8A-046A30BE785C}" destId="{AC4BDAE4-D02C-4205-99AD-CDD82A3CB8B1}" srcOrd="2" destOrd="0" presId="urn:microsoft.com/office/officeart/2005/8/layout/hList7#2"/>
    <dgm:cxn modelId="{EEA3E60B-4437-4E27-83AA-7993CC486397}" type="presParOf" srcId="{60AFC665-2BD8-45DD-BA8A-046A30BE785C}" destId="{B0B3447D-1FB7-4624-8DA5-4EDEABE18658}" srcOrd="3" destOrd="0" presId="urn:microsoft.com/office/officeart/2005/8/layout/hList7#2"/>
    <dgm:cxn modelId="{48A44279-203D-415B-BDC3-A8D8CD049CA7}" type="presParOf" srcId="{040EE54C-EEF1-43A2-8C61-BE1EC14D17EE}" destId="{6B32D6CD-3AB1-4E59-B892-2D59100294EC}" srcOrd="5" destOrd="0" presId="urn:microsoft.com/office/officeart/2005/8/layout/hList7#2"/>
    <dgm:cxn modelId="{A7102656-766D-4752-9036-4C08961DDE6A}" type="presParOf" srcId="{040EE54C-EEF1-43A2-8C61-BE1EC14D17EE}" destId="{BFE93B69-A83B-4C31-A384-09C26B8EE1EA}" srcOrd="6" destOrd="0" presId="urn:microsoft.com/office/officeart/2005/8/layout/hList7#2"/>
    <dgm:cxn modelId="{023C89FF-C98E-4AED-937B-9E49CF264E21}" type="presParOf" srcId="{BFE93B69-A83B-4C31-A384-09C26B8EE1EA}" destId="{E4958CF9-8EFC-4387-9B43-BD53CBE6559C}" srcOrd="0" destOrd="0" presId="urn:microsoft.com/office/officeart/2005/8/layout/hList7#2"/>
    <dgm:cxn modelId="{AE6DAE26-68B5-4DE8-A27F-5629E4E56120}" type="presParOf" srcId="{BFE93B69-A83B-4C31-A384-09C26B8EE1EA}" destId="{37AD0DEA-13BC-441F-96F2-7BD938BC046A}" srcOrd="1" destOrd="0" presId="urn:microsoft.com/office/officeart/2005/8/layout/hList7#2"/>
    <dgm:cxn modelId="{93ACDBAB-348C-4D13-AB86-A3787719A84A}" type="presParOf" srcId="{BFE93B69-A83B-4C31-A384-09C26B8EE1EA}" destId="{598B1B81-CB67-4595-A3C2-F2651271DD69}" srcOrd="2" destOrd="0" presId="urn:microsoft.com/office/officeart/2005/8/layout/hList7#2"/>
    <dgm:cxn modelId="{40DF0EE5-1966-4206-9049-022D28957090}" type="presParOf" srcId="{BFE93B69-A83B-4C31-A384-09C26B8EE1EA}" destId="{A5BD092C-6FEA-4B13-8E1E-C7888ABF9C8C}" srcOrd="3" destOrd="0" presId="urn:microsoft.com/office/officeart/2005/8/layout/hList7#2"/>
    <dgm:cxn modelId="{01CB0BFA-D0F3-4458-9066-4B5466FF2440}" type="presParOf" srcId="{040EE54C-EEF1-43A2-8C61-BE1EC14D17EE}" destId="{2AE2A8ED-3845-48D0-B224-41DECE7BCAD2}" srcOrd="7" destOrd="0" presId="urn:microsoft.com/office/officeart/2005/8/layout/hList7#2"/>
    <dgm:cxn modelId="{5D973C33-DE42-4376-8D87-97C1943D86CD}" type="presParOf" srcId="{040EE54C-EEF1-43A2-8C61-BE1EC14D17EE}" destId="{EBBB97DF-18F2-4465-B0CF-59E83E6EDD00}" srcOrd="8" destOrd="0" presId="urn:microsoft.com/office/officeart/2005/8/layout/hList7#2"/>
    <dgm:cxn modelId="{07F8B147-EE8E-480D-B18A-18AE15AB80B3}" type="presParOf" srcId="{EBBB97DF-18F2-4465-B0CF-59E83E6EDD00}" destId="{0649F911-5181-4738-B13C-1F4870B787BD}" srcOrd="0" destOrd="0" presId="urn:microsoft.com/office/officeart/2005/8/layout/hList7#2"/>
    <dgm:cxn modelId="{AACD5914-9426-473A-9677-467ED7EF8AE1}" type="presParOf" srcId="{EBBB97DF-18F2-4465-B0CF-59E83E6EDD00}" destId="{276D6CFF-1857-43A0-B88C-0673F155EA76}" srcOrd="1" destOrd="0" presId="urn:microsoft.com/office/officeart/2005/8/layout/hList7#2"/>
    <dgm:cxn modelId="{51320C3B-0212-4A08-8EFC-401A3BA82209}" type="presParOf" srcId="{EBBB97DF-18F2-4465-B0CF-59E83E6EDD00}" destId="{F22C4AF8-CCBD-47FA-80ED-4138DA6E80B0}" srcOrd="2" destOrd="0" presId="urn:microsoft.com/office/officeart/2005/8/layout/hList7#2"/>
    <dgm:cxn modelId="{F613F998-CBD0-418B-B2E5-3120115E7276}" type="presParOf" srcId="{EBBB97DF-18F2-4465-B0CF-59E83E6EDD00}" destId="{326C47DF-893E-4E44-AD03-F67D0D14DDC5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AE03B-CF45-4D9F-A8CB-19B9936776A8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629-1126-4A02-91AC-768E17D631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24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9E7BF-BF59-499F-9300-3C474AA6DBA7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0EE5F-3769-45AA-A557-A1CE5F54BB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34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</a:t>
            </a:r>
            <a:r>
              <a:rPr lang="es-ES" baseline="0" dirty="0" smtClean="0"/>
              <a:t> explicará que el proceso de selección va a ser muy intenso y exigente pues se quiere asegurar que las personas seleccionadas para formarse en la empresa van a aprovechar la formación y van a cumplir con las normas de la empresa (asistencia, puntualidad, rendimiento, etc.). Ya que el objetivo último es que la empresa cuente con estas personas como futuros empleados.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0EE5F-3769-45AA-A557-A1CE5F54BB7E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B4-48E9-4DFE-B34B-255DE9F3CB7D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E33E-FD6C-45A1-B7B6-44A7743E0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B4-48E9-4DFE-B34B-255DE9F3CB7D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E33E-FD6C-45A1-B7B6-44A7743E0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B4-48E9-4DFE-B34B-255DE9F3CB7D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E33E-FD6C-45A1-B7B6-44A7743E0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B4-48E9-4DFE-B34B-255DE9F3CB7D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E33E-FD6C-45A1-B7B6-44A7743E0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B4-48E9-4DFE-B34B-255DE9F3CB7D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E33E-FD6C-45A1-B7B6-44A7743E0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B4-48E9-4DFE-B34B-255DE9F3CB7D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E33E-FD6C-45A1-B7B6-44A7743E0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B4-48E9-4DFE-B34B-255DE9F3CB7D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E33E-FD6C-45A1-B7B6-44A7743E0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B4-48E9-4DFE-B34B-255DE9F3CB7D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E33E-FD6C-45A1-B7B6-44A7743E0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B4-48E9-4DFE-B34B-255DE9F3CB7D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E33E-FD6C-45A1-B7B6-44A7743E0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B4-48E9-4DFE-B34B-255DE9F3CB7D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E33E-FD6C-45A1-B7B6-44A7743E0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E4B4-48E9-4DFE-B34B-255DE9F3CB7D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E33E-FD6C-45A1-B7B6-44A7743E0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2E4B4-48E9-4DFE-B34B-255DE9F3CB7D}" type="datetimeFigureOut">
              <a:rPr lang="es-ES" smtClean="0"/>
              <a:pPr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EE33E-FD6C-45A1-B7B6-44A7743E0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3"/>
          <a:stretch>
            <a:fillRect/>
          </a:stretch>
        </p:blipFill>
        <p:spPr bwMode="auto">
          <a:xfrm>
            <a:off x="0" y="116632"/>
            <a:ext cx="4499992" cy="640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5220072" y="1124744"/>
            <a:ext cx="3600400" cy="3600400"/>
          </a:xfrm>
        </p:spPr>
        <p:txBody>
          <a:bodyPr/>
          <a:lstStyle/>
          <a:p>
            <a:pPr algn="r"/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Informe Aprender Trabajando</a:t>
            </a:r>
            <a:b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1ª Edición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ES" sz="1800" b="1" dirty="0" smtClean="0">
                <a:solidFill>
                  <a:schemeClr val="accent5">
                    <a:lumMod val="50000"/>
                  </a:schemeClr>
                </a:solidFill>
              </a:rPr>
              <a:t>Agosto 2014</a:t>
            </a:r>
            <a:endParaRPr lang="es-E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59632" y="3647208"/>
            <a:ext cx="2834108" cy="1773593"/>
          </a:xfrm>
        </p:spPr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08104" y="1725323"/>
            <a:ext cx="2703965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CARREFOUR y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APRENDER TRABAJANDO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47124"/>
              </p:ext>
            </p:extLst>
          </p:nvPr>
        </p:nvGraphicFramePr>
        <p:xfrm>
          <a:off x="971600" y="836711"/>
          <a:ext cx="3816425" cy="2310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656"/>
                <a:gridCol w="1211817"/>
                <a:gridCol w="1401952"/>
              </a:tblGrid>
              <a:tr h="112323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Localidad</a:t>
                      </a:r>
                      <a:endParaRPr lang="es-E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Alumnos/as</a:t>
                      </a:r>
                      <a:r>
                        <a:rPr lang="es-ES" sz="1400" baseline="0" dirty="0" smtClean="0"/>
                        <a:t> formadas</a:t>
                      </a:r>
                      <a:endParaRPr lang="es-E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Horas de</a:t>
                      </a:r>
                      <a:r>
                        <a:rPr lang="es-ES" sz="1400" baseline="0" dirty="0" smtClean="0"/>
                        <a:t> formación impartida por la empresa</a:t>
                      </a:r>
                      <a:endParaRPr lang="es-ES" sz="1400" dirty="0"/>
                    </a:p>
                  </a:txBody>
                  <a:tcPr marL="68580" marR="68580"/>
                </a:tc>
              </a:tr>
              <a:tr h="593464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Valladolid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effectLst/>
                        </a:rPr>
                        <a:t>567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3464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Vigo</a:t>
                      </a:r>
                      <a:endParaRPr lang="es-ES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6</a:t>
                      </a:r>
                      <a:endParaRPr lang="es-ES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660</a:t>
                      </a:r>
                      <a:endParaRPr lang="es-ES" sz="1400" b="1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10" y="477549"/>
            <a:ext cx="2736056" cy="12477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92" y="3647208"/>
            <a:ext cx="2774373" cy="27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3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5624736" y="1700808"/>
            <a:ext cx="237626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TOYS R US y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APRENDER TRABAJANDO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91702"/>
              </p:ext>
            </p:extLst>
          </p:nvPr>
        </p:nvGraphicFramePr>
        <p:xfrm>
          <a:off x="899592" y="764704"/>
          <a:ext cx="3763679" cy="1438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034"/>
                <a:gridCol w="1195069"/>
                <a:gridCol w="1382576"/>
              </a:tblGrid>
              <a:tr h="934143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Localidad</a:t>
                      </a:r>
                      <a:endParaRPr lang="es-E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Alumnos/as</a:t>
                      </a:r>
                      <a:r>
                        <a:rPr lang="es-ES" sz="1400" baseline="0" dirty="0" smtClean="0"/>
                        <a:t> formadas</a:t>
                      </a:r>
                      <a:endParaRPr lang="es-E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Horas de</a:t>
                      </a:r>
                      <a:r>
                        <a:rPr lang="es-ES" sz="1400" baseline="0" dirty="0" smtClean="0"/>
                        <a:t> formación impartida por la empresa</a:t>
                      </a:r>
                      <a:endParaRPr lang="es-ES" sz="1400" dirty="0"/>
                    </a:p>
                  </a:txBody>
                  <a:tcPr marL="68580" marR="68580"/>
                </a:tc>
              </a:tr>
              <a:tr h="493554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Vigo</a:t>
                      </a:r>
                      <a:endParaRPr lang="es-ES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10</a:t>
                      </a:r>
                      <a:endParaRPr lang="es-E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660</a:t>
                      </a:r>
                      <a:endParaRPr lang="es-ES" sz="1400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6" y="464290"/>
            <a:ext cx="1457324" cy="12365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03" y="3557150"/>
            <a:ext cx="2912051" cy="2912052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062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5975648" y="1700808"/>
            <a:ext cx="316835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ALCAMPO 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APRENDER TRABAJANDO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67051"/>
              </p:ext>
            </p:extLst>
          </p:nvPr>
        </p:nvGraphicFramePr>
        <p:xfrm>
          <a:off x="107504" y="1052736"/>
          <a:ext cx="5760640" cy="212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134"/>
                <a:gridCol w="1341275"/>
                <a:gridCol w="1551721"/>
                <a:gridCol w="1536510"/>
              </a:tblGrid>
              <a:tr h="91035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Localidad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Alumnos/as</a:t>
                      </a:r>
                      <a:r>
                        <a:rPr lang="es-ES" sz="1400" baseline="0" dirty="0" smtClean="0"/>
                        <a:t> formadas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Horas de</a:t>
                      </a:r>
                      <a:r>
                        <a:rPr lang="es-ES" sz="1400" baseline="0" dirty="0" smtClean="0"/>
                        <a:t> formación impartida por la empresa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Personas contratadas</a:t>
                      </a:r>
                    </a:p>
                    <a:p>
                      <a:pPr algn="ctr"/>
                      <a:r>
                        <a:rPr lang="es-ES" sz="1400" dirty="0" smtClean="0"/>
                        <a:t>(agosto</a:t>
                      </a:r>
                      <a:r>
                        <a:rPr lang="es-ES" sz="1400" baseline="0" dirty="0" smtClean="0"/>
                        <a:t> 2014)</a:t>
                      </a:r>
                      <a:endParaRPr lang="es-ES" sz="1400" dirty="0"/>
                    </a:p>
                  </a:txBody>
                  <a:tcPr/>
                </a:tc>
              </a:tr>
              <a:tr h="567288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Santiago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8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460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2</a:t>
                      </a:r>
                      <a:endParaRPr lang="es-ES" sz="1200" b="1" dirty="0"/>
                    </a:p>
                  </a:txBody>
                  <a:tcPr/>
                </a:tc>
              </a:tr>
              <a:tr h="293663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Linares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8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</a:t>
                      </a:r>
                      <a:endParaRPr lang="es-ES" sz="1400" dirty="0"/>
                    </a:p>
                  </a:txBody>
                  <a:tcPr/>
                </a:tc>
              </a:tr>
              <a:tr h="293663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Granada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8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672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967"/>
          <a:stretch>
            <a:fillRect/>
          </a:stretch>
        </p:blipFill>
        <p:spPr bwMode="auto">
          <a:xfrm>
            <a:off x="6156176" y="836712"/>
            <a:ext cx="2520280" cy="5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V:\APRENDER TRABAJANDO\fotografias\CLAUSURA\ISAIAS PESCAALCAMPOPUB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93638"/>
            <a:ext cx="4165954" cy="27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:\APRENDER TRABAJANDO\fotografias\CLAUSURA\PANADERIA-ALCAMPO-PUB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25825"/>
            <a:ext cx="3005137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83568" y="5013176"/>
            <a:ext cx="3240360" cy="1584176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La segunda edición de APRENDER TRABAJANDO   se está desarrollando actualmente en 5 localidades</a:t>
            </a:r>
          </a:p>
          <a:p>
            <a:r>
              <a:rPr lang="es-ES" dirty="0" smtClean="0"/>
              <a:t>(Barcelona, A Coruña, Málaga, Campo Gibraltar, Ciudad Real )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96136" y="1700808"/>
            <a:ext cx="334786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VEGALSA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y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APRENDER TRABAJANDO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46490"/>
              </p:ext>
            </p:extLst>
          </p:nvPr>
        </p:nvGraphicFramePr>
        <p:xfrm>
          <a:off x="179512" y="260648"/>
          <a:ext cx="5256583" cy="4046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152128"/>
                <a:gridCol w="1800200"/>
                <a:gridCol w="129614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Localidad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Alumnos/as</a:t>
                      </a:r>
                      <a:r>
                        <a:rPr lang="es-ES" sz="1400" baseline="0" dirty="0" smtClean="0"/>
                        <a:t> formadas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Horas de</a:t>
                      </a:r>
                      <a:r>
                        <a:rPr lang="es-ES" sz="1400" baseline="0" dirty="0" smtClean="0"/>
                        <a:t> formación impartida por la empresa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Personas contratadas</a:t>
                      </a:r>
                    </a:p>
                    <a:p>
                      <a:pPr algn="ctr"/>
                      <a:r>
                        <a:rPr lang="es-ES" sz="1400" dirty="0" smtClean="0"/>
                        <a:t>(agosto</a:t>
                      </a:r>
                      <a:r>
                        <a:rPr lang="es-ES" sz="1400" baseline="0" dirty="0" smtClean="0"/>
                        <a:t> 2014)</a:t>
                      </a:r>
                      <a:endParaRPr lang="es-ES" sz="1400" dirty="0"/>
                    </a:p>
                  </a:txBody>
                  <a:tcPr/>
                </a:tc>
              </a:tr>
              <a:tr h="545058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Campo</a:t>
                      </a:r>
                      <a:r>
                        <a:rPr lang="es-ES" sz="1400" baseline="0" dirty="0" smtClean="0"/>
                        <a:t> de Gibraltar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16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620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9</a:t>
                      </a:r>
                      <a:endParaRPr lang="es-ES" sz="1400" b="1" dirty="0"/>
                    </a:p>
                  </a:txBody>
                  <a:tcPr/>
                </a:tc>
              </a:tr>
              <a:tr h="545058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Málaga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16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620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5</a:t>
                      </a:r>
                    </a:p>
                    <a:p>
                      <a:pPr algn="ctr"/>
                      <a:endParaRPr lang="es-ES" sz="1400" dirty="0"/>
                    </a:p>
                  </a:txBody>
                  <a:tcPr/>
                </a:tc>
              </a:tr>
              <a:tr h="769493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Badajoz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8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420</a:t>
                      </a:r>
                    </a:p>
                    <a:p>
                      <a:pPr algn="ctr"/>
                      <a:r>
                        <a:rPr lang="es-ES" sz="1200" dirty="0" smtClean="0"/>
                        <a:t>Formación</a:t>
                      </a:r>
                      <a:r>
                        <a:rPr lang="es-ES" sz="1200" baseline="0" dirty="0" smtClean="0"/>
                        <a:t> teórica externalizada con ADAMS</a:t>
                      </a:r>
                      <a:endParaRPr lang="es-E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</a:t>
                      </a:r>
                    </a:p>
                    <a:p>
                      <a:pPr algn="ctr"/>
                      <a:endParaRPr lang="es-ES" sz="1400" dirty="0" smtClean="0"/>
                    </a:p>
                    <a:p>
                      <a:pPr algn="ctr"/>
                      <a:endParaRPr lang="es-ES" sz="1400" dirty="0"/>
                    </a:p>
                  </a:txBody>
                  <a:tcPr/>
                </a:tc>
              </a:tr>
              <a:tr h="602354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Cáceres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8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420</a:t>
                      </a:r>
                    </a:p>
                    <a:p>
                      <a:pPr algn="ctr"/>
                      <a:r>
                        <a:rPr lang="es-ES" sz="1200" dirty="0" smtClean="0"/>
                        <a:t>Formación</a:t>
                      </a:r>
                      <a:r>
                        <a:rPr lang="es-ES" sz="1200" baseline="0" dirty="0" smtClean="0"/>
                        <a:t> teórica externalizada con ADAMS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</a:t>
                      </a:r>
                    </a:p>
                    <a:p>
                      <a:pPr algn="ctr"/>
                      <a:endParaRPr lang="es-ES" sz="1400" dirty="0"/>
                    </a:p>
                  </a:txBody>
                  <a:tcPr/>
                </a:tc>
              </a:tr>
              <a:tr h="723882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Santiago</a:t>
                      </a:r>
                      <a:r>
                        <a:rPr lang="es-ES" sz="1400" b="1" baseline="0" dirty="0" smtClean="0"/>
                        <a:t> (</a:t>
                      </a:r>
                      <a:r>
                        <a:rPr lang="es-ES" sz="1400" b="1" baseline="0" dirty="0" err="1" smtClean="0"/>
                        <a:t>Vegalsa</a:t>
                      </a:r>
                      <a:r>
                        <a:rPr lang="es-ES" sz="1400" baseline="0" dirty="0" smtClean="0"/>
                        <a:t>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8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530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</a:t>
                      </a:r>
                      <a:endParaRPr lang="es-ES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11857"/>
          <a:stretch>
            <a:fillRect/>
          </a:stretch>
        </p:blipFill>
        <p:spPr bwMode="auto">
          <a:xfrm>
            <a:off x="4644008" y="1369660"/>
            <a:ext cx="504056" cy="10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11857"/>
          <a:stretch>
            <a:fillRect/>
          </a:stretch>
        </p:blipFill>
        <p:spPr bwMode="auto">
          <a:xfrm>
            <a:off x="4668693" y="1950676"/>
            <a:ext cx="479371" cy="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11857"/>
          <a:stretch>
            <a:fillRect/>
          </a:stretch>
        </p:blipFill>
        <p:spPr bwMode="auto">
          <a:xfrm>
            <a:off x="4634350" y="2682820"/>
            <a:ext cx="489029" cy="9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11857"/>
          <a:stretch>
            <a:fillRect/>
          </a:stretch>
        </p:blipFill>
        <p:spPr bwMode="auto">
          <a:xfrm>
            <a:off x="4644008" y="3399886"/>
            <a:ext cx="504056" cy="10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V:\APRENDER TRABAJANDO\LOGOSPRESENTACIONES A.T\Logotipo_files\LOGO VEGALSA EROS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930"/>
            <a:ext cx="3211491" cy="11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:\APRENDER TRABAJANDO\LOGOSPRESENTACIONES A.T\Logotipo_files\LOGO VEGALSA EROS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90" y="3924106"/>
            <a:ext cx="781673" cy="2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:\APRENDER TRABAJANDO\fotografias\EROSKI\CARNICERIA\SC-APT-CARNE-VEGALSA-NOEMI-PUBL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07516"/>
            <a:ext cx="3809421" cy="252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0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Una realidad  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3284984"/>
            <a:ext cx="8964488" cy="2520280"/>
          </a:xfrm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q"/>
            </a:pPr>
            <a:r>
              <a:rPr lang="es-ES" dirty="0" smtClean="0"/>
              <a:t>  carecen de la cualificación profesional que el mercado laboral requiere </a:t>
            </a:r>
          </a:p>
          <a:p>
            <a:pPr lvl="1" algn="just">
              <a:buFont typeface="Wingdings" pitchFamily="2" charset="2"/>
              <a:buChar char="q"/>
            </a:pPr>
            <a:r>
              <a:rPr lang="es-ES" dirty="0" smtClean="0"/>
              <a:t>Y en muchas ocasiones de las habilidades y competencias necesarias para su acceso y mantenimiento en el mercado laboral</a:t>
            </a:r>
            <a:r>
              <a:rPr lang="es-ES" b="1" dirty="0" smtClean="0"/>
              <a:t>.</a:t>
            </a:r>
            <a:endParaRPr lang="es-ES" dirty="0" smtClean="0"/>
          </a:p>
          <a:p>
            <a:pPr algn="just"/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6165304"/>
            <a:ext cx="5467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8"/>
          <a:stretch>
            <a:fillRect/>
          </a:stretch>
        </p:blipFill>
        <p:spPr bwMode="auto">
          <a:xfrm>
            <a:off x="7596336" y="6165304"/>
            <a:ext cx="1116360" cy="39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5536" y="1340768"/>
            <a:ext cx="8568952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3200" dirty="0" smtClean="0"/>
              <a:t>Cada vez son más los jóvenes vulnerables o en riesgo de exclusión que están dispuestos a incorporarse al mercado de trabajo, pero: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Subtítulo"/>
          <p:cNvSpPr txBox="1">
            <a:spLocks/>
          </p:cNvSpPr>
          <p:nvPr/>
        </p:nvSpPr>
        <p:spPr>
          <a:xfrm>
            <a:off x="4139952" y="1124744"/>
            <a:ext cx="468052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Dotar de competencias básicas laborales a 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jóvenes en situación de vulnerabilidad, </a:t>
            </a:r>
            <a:r>
              <a:rPr kumimoji="0" lang="es-ES_tradnl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mejorando su cualificación profesional.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s-E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Involucrar</a:t>
            </a:r>
            <a:r>
              <a:rPr kumimoji="0" lang="es-ES_tradnl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 las 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empresas </a:t>
            </a:r>
            <a:r>
              <a:rPr kumimoji="0" lang="es-ES_tradnl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 todo</a:t>
            </a:r>
            <a:r>
              <a:rPr kumimoji="0" lang="es-ES_tradnl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el proceso formativo</a:t>
            </a:r>
            <a:endParaRPr kumimoji="0" lang="es-E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35496" y="3356992"/>
            <a:ext cx="6552728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s-ES_tradnl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Impulsar situaciones formativas donde se entrenen y pongan en funcionamiento 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actitudes, hábitos y habilidades necesarias </a:t>
            </a:r>
            <a:r>
              <a:rPr kumimoji="0" lang="es-ES_tradnl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para el ejercicio de una ocupación </a:t>
            </a:r>
            <a:r>
              <a:rPr lang="es-ES_tradnl" sz="2000" dirty="0" smtClean="0"/>
              <a:t>unida a </a:t>
            </a:r>
            <a:r>
              <a:rPr kumimoji="0" lang="es-ES_tradnl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 adquisición de experiencia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13 Imagen" descr="logo + lema POSITIV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429000"/>
            <a:ext cx="1818588" cy="2276872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907704" y="0"/>
            <a:ext cx="662473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¿Qué queríamos conseguir ?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223485" cy="240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04248" y="1772816"/>
            <a:ext cx="2304256" cy="4608512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/>
              <a:t>En un modelo formativo de fuerte implantación estatal.</a:t>
            </a:r>
          </a:p>
          <a:p>
            <a:pPr algn="just"/>
            <a:r>
              <a:rPr lang="es-ES" sz="2000" dirty="0" smtClean="0"/>
              <a:t>Flexible, adaptada a las necesidades productivas.</a:t>
            </a:r>
          </a:p>
          <a:p>
            <a:pPr algn="just"/>
            <a:r>
              <a:rPr lang="es-ES" sz="2000" dirty="0" smtClean="0"/>
              <a:t>Que promueve versatilidad y polivalencia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496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Implicando a las empresas en: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01416"/>
            <a:ext cx="6624736" cy="48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logo + lema POSITIVO 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8185" y="5949280"/>
            <a:ext cx="725815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3808" y="764704"/>
            <a:ext cx="5904656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Y además …..</a:t>
            </a:r>
          </a:p>
          <a:p>
            <a:pPr>
              <a:buFont typeface="Wingdings" pitchFamily="2" charset="2"/>
              <a:buChar char="q"/>
            </a:pPr>
            <a:r>
              <a:rPr lang="es-ES" sz="2400" dirty="0" smtClean="0"/>
              <a:t>   </a:t>
            </a:r>
            <a:r>
              <a:rPr lang="es-ES" sz="2000" dirty="0" smtClean="0"/>
              <a:t>En la definición de contenidos y elaboración de la programación formativa.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/>
              <a:t>   En el proceso de selección y conformación del grupo.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220072" y="3429000"/>
            <a:ext cx="3923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s-ES" sz="2400" dirty="0" smtClean="0"/>
              <a:t>    </a:t>
            </a:r>
            <a:r>
              <a:rPr lang="es-ES" sz="2000" dirty="0" smtClean="0"/>
              <a:t>En la formación teórica y práctica de los usuarios seleccionados.</a:t>
            </a:r>
          </a:p>
          <a:p>
            <a:pPr lvl="1"/>
            <a:endParaRPr lang="es-ES" sz="2000" dirty="0" smtClean="0"/>
          </a:p>
          <a:p>
            <a:pPr lvl="1">
              <a:buFont typeface="Wingdings" pitchFamily="2" charset="2"/>
              <a:buChar char="q"/>
            </a:pPr>
            <a:r>
              <a:rPr lang="es-ES" sz="2000" dirty="0" smtClean="0"/>
              <a:t>    En el seguimiento de los participantes</a:t>
            </a:r>
            <a:r>
              <a:rPr lang="es-ES" sz="2400" dirty="0" smtClean="0"/>
              <a:t>.</a:t>
            </a:r>
          </a:p>
        </p:txBody>
      </p:sp>
      <p:pic>
        <p:nvPicPr>
          <p:cNvPr id="7" name="6 Imagen" descr="logo + lema POSITIV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8185" y="5949280"/>
            <a:ext cx="725815" cy="908720"/>
          </a:xfrm>
          <a:prstGeom prst="rect">
            <a:avLst/>
          </a:prstGeom>
        </p:spPr>
      </p:pic>
      <p:pic>
        <p:nvPicPr>
          <p:cNvPr id="2" name="Picture 2" descr="X:\FP_Empleo\DEPARTAMENTO\FORMACION\APRENDER TRABAJANDO\fotos AT 1ª edición\AT-SANTIAG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4539526" cy="3006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93504" y="764704"/>
            <a:ext cx="5842992" cy="3600400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1. ¿Cuáles han sido los resultados? 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4 Imagen" descr="logo + lema POSITIVO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2990748" cy="3744416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5" y="6093296"/>
            <a:ext cx="5467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7380312" y="5877272"/>
            <a:ext cx="155094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47146147"/>
              </p:ext>
            </p:extLst>
          </p:nvPr>
        </p:nvGraphicFramePr>
        <p:xfrm>
          <a:off x="395536" y="1052736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1001182" y="116632"/>
            <a:ext cx="6811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rgbClr val="EEECE1">
                    <a:lumMod val="25000"/>
                  </a:srgbClr>
                </a:solidFill>
              </a:rPr>
              <a:t>El proceso de selección en cifras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2076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68599" y="116632"/>
            <a:ext cx="6515769" cy="666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2 Gráfico"/>
          <p:cNvGraphicFramePr>
            <a:graphicFrameLocks noGrp="1"/>
          </p:cNvGraphicFramePr>
          <p:nvPr>
            <p:ph idx="1"/>
          </p:nvPr>
        </p:nvGraphicFramePr>
        <p:xfrm>
          <a:off x="5652120" y="1340768"/>
          <a:ext cx="3106688" cy="255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179512" y="764704"/>
          <a:ext cx="47880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3 Gráfico"/>
          <p:cNvGraphicFramePr/>
          <p:nvPr/>
        </p:nvGraphicFramePr>
        <p:xfrm>
          <a:off x="0" y="3284984"/>
          <a:ext cx="52200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220072" y="188640"/>
            <a:ext cx="3923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Equilibrio de género en la participación: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dirty="0" smtClean="0"/>
              <a:t>Intenso trabajo familiar para facilitar la participación de las </a:t>
            </a:r>
            <a:r>
              <a:rPr lang="es-ES" b="1" dirty="0" smtClean="0"/>
              <a:t>mujeres</a:t>
            </a:r>
            <a:r>
              <a:rPr lang="es-ES" dirty="0" smtClean="0"/>
              <a:t> jóvenes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292080" y="3995678"/>
            <a:ext cx="3851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/>
              <a:t> </a:t>
            </a:r>
            <a:r>
              <a:rPr lang="es-ES" b="1" dirty="0" smtClean="0"/>
              <a:t>7 de cada 10 </a:t>
            </a:r>
            <a:r>
              <a:rPr lang="es-ES" dirty="0" smtClean="0"/>
              <a:t>participantes no alcanzan el graduado en E.S.O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 Acciones de refuerzo educativo complementarías:</a:t>
            </a:r>
          </a:p>
          <a:p>
            <a:pPr lvl="1">
              <a:buFont typeface="Wingdings" pitchFamily="2" charset="2"/>
              <a:buChar char="q"/>
            </a:pPr>
            <a:r>
              <a:rPr lang="es-ES" b="1" dirty="0" smtClean="0"/>
              <a:t>13 participantes </a:t>
            </a:r>
            <a:r>
              <a:rPr lang="es-ES" dirty="0" smtClean="0"/>
              <a:t>inscritos en las pruebas de acceso a Grado Medio.</a:t>
            </a:r>
          </a:p>
          <a:p>
            <a:pPr lvl="1">
              <a:buFont typeface="Wingdings" pitchFamily="2" charset="2"/>
              <a:buChar char="q"/>
            </a:pPr>
            <a:r>
              <a:rPr lang="es-ES" b="1" dirty="0" smtClean="0"/>
              <a:t>56 inscritos </a:t>
            </a:r>
            <a:r>
              <a:rPr lang="es-ES" dirty="0" smtClean="0"/>
              <a:t>en la prueba libre de graduado en E.S.O</a:t>
            </a:r>
          </a:p>
          <a:p>
            <a:pPr lvl="1">
              <a:buFont typeface="Wingdings" pitchFamily="2" charset="2"/>
              <a:buChar char="q"/>
            </a:pP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79512" y="188640"/>
            <a:ext cx="4418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a. Perfil de los/las jóvenes participantes</a:t>
            </a:r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9 Imagen" descr="logo + lema POSITIVO COL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18185" y="5949280"/>
            <a:ext cx="725815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195074"/>
            <a:ext cx="6515769" cy="666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0" y="692696"/>
            <a:ext cx="4211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Criterios exigentes en la selección y  durante la formación:</a:t>
            </a:r>
          </a:p>
          <a:p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Turnos alternos mañana/tarde.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Horario de Lunes a sábado.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Aplicación de “reglamentación laboral”</a:t>
            </a:r>
          </a:p>
          <a:p>
            <a:endParaRPr lang="es-ES" dirty="0" smtClean="0"/>
          </a:p>
          <a:p>
            <a:r>
              <a:rPr lang="es-ES" dirty="0" smtClean="0"/>
              <a:t>            Solo un </a:t>
            </a:r>
            <a:r>
              <a:rPr lang="es-ES" b="1" dirty="0" smtClean="0"/>
              <a:t>4% de abandono</a:t>
            </a:r>
            <a:r>
              <a:rPr lang="es-ES" dirty="0" smtClean="0"/>
              <a:t>.</a:t>
            </a:r>
          </a:p>
          <a:p>
            <a:pPr>
              <a:buFontTx/>
              <a:buChar char="-"/>
            </a:pPr>
            <a:endParaRPr lang="es-ES" dirty="0"/>
          </a:p>
        </p:txBody>
      </p:sp>
      <p:graphicFrame>
        <p:nvGraphicFramePr>
          <p:cNvPr id="10" name="6 Gráfico"/>
          <p:cNvGraphicFramePr/>
          <p:nvPr/>
        </p:nvGraphicFramePr>
        <p:xfrm>
          <a:off x="755576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724128" y="314096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61 Jóvenes contratados  </a:t>
            </a:r>
          </a:p>
          <a:p>
            <a:r>
              <a:rPr lang="es-ES" b="1" dirty="0" smtClean="0"/>
              <a:t>(a primeros de julio)</a:t>
            </a:r>
            <a:endParaRPr lang="es-ES" b="1" dirty="0"/>
          </a:p>
        </p:txBody>
      </p:sp>
      <p:graphicFrame>
        <p:nvGraphicFramePr>
          <p:cNvPr id="9" name="5 Gráfico"/>
          <p:cNvGraphicFramePr/>
          <p:nvPr/>
        </p:nvGraphicFramePr>
        <p:xfrm>
          <a:off x="4211960" y="260648"/>
          <a:ext cx="4572000" cy="266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23528" y="332656"/>
            <a:ext cx="349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b. Resultados durante la formación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11 Imagen" descr="logo + lema POSITIVO C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8185" y="5949280"/>
            <a:ext cx="725815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624</Words>
  <Application>Microsoft Office PowerPoint</Application>
  <PresentationFormat>Presentación en pantalla (4:3)</PresentationFormat>
  <Paragraphs>129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Tema de Office</vt:lpstr>
      <vt:lpstr>Informe Aprender Trabajando 1ª Edición  Agosto 2014</vt:lpstr>
      <vt:lpstr>Una realidad  </vt:lpstr>
      <vt:lpstr>Presentación de PowerPoint</vt:lpstr>
      <vt:lpstr>Implicando a las empresas en:</vt:lpstr>
      <vt:lpstr>Presentación de PowerPoint</vt:lpstr>
      <vt:lpstr>1. ¿Cuáles han sido los resultados?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afernandez</dc:creator>
  <cp:lastModifiedBy>Gorka GdLG. de Luis González</cp:lastModifiedBy>
  <cp:revision>134</cp:revision>
  <dcterms:created xsi:type="dcterms:W3CDTF">2013-09-29T09:37:23Z</dcterms:created>
  <dcterms:modified xsi:type="dcterms:W3CDTF">2014-10-07T12:40:46Z</dcterms:modified>
</cp:coreProperties>
</file>